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3" r:id="rId4"/>
    <p:sldId id="275" r:id="rId5"/>
    <p:sldId id="278" r:id="rId6"/>
    <p:sldId id="279" r:id="rId7"/>
    <p:sldId id="280" r:id="rId8"/>
    <p:sldId id="274" r:id="rId9"/>
    <p:sldId id="277" r:id="rId10"/>
    <p:sldId id="276" r:id="rId11"/>
    <p:sldId id="281" r:id="rId12"/>
    <p:sldId id="267" r:id="rId13"/>
    <p:sldId id="268" r:id="rId14"/>
    <p:sldId id="259" r:id="rId15"/>
    <p:sldId id="282" r:id="rId16"/>
    <p:sldId id="283" r:id="rId17"/>
    <p:sldId id="26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21" y="-5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F28F-B560-4076-BE1B-AA31A05F7404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48B8C-8D63-4390-8F84-52B86EC97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38D16-1DB6-4911-8676-F939ACE7DE9E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077C2-74D2-49A3-9F88-EB78E7CAE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93DB3F6-A40B-4657-9A6D-0C0811F1C7CF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03AA7-DFD9-430B-9840-A6A1C98A43CA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4EBB-7696-4D8B-B129-2A11D6419641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63EBF-1536-458D-AA61-3959E90705DC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03B021-5F7C-4030-859D-32BA5ACC2C3A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048-54A6-4845-9479-0DDEDF6B2130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3BB7B-DC6E-4055-A0A5-92669AB3091A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95E63-2675-4EAB-A795-720AE728480B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79CE-E4BC-441D-A51B-EE6BC16DAF24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5BEF17-966E-40A9-866C-6C90FFEEF104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B82452-1BDB-4179-A25E-1F959DFF47CD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63B1D75-6EAF-4283-8099-D5E6D1E361CF}" type="datetime1">
              <a:rPr lang="en-US" smtClean="0"/>
              <a:t>6/12/2013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F60414-8616-47BA-AA5A-4392A2798E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ingchannel.org/videos/starch-lab-experiment" TargetMode="External"/><Relationship Id="rId2" Type="http://schemas.openxmlformats.org/officeDocument/2006/relationships/hyperlink" Target="https://www.teachingchannel.org/videos/tch-presents-reading-like-a-histori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ingchannel.org/videos/analyzing-text-as-a-group" TargetMode="External"/><Relationship Id="rId5" Type="http://schemas.openxmlformats.org/officeDocument/2006/relationships/hyperlink" Target="https://www.teachingchannel.org/videos/environment-lesson-plan" TargetMode="External"/><Relationship Id="rId4" Type="http://schemas.openxmlformats.org/officeDocument/2006/relationships/hyperlink" Target="https://www.teachingchannel.org/videos/teaching-fraction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achingchannel.org/videos/teaching-about-textual-evidence" TargetMode="External"/><Relationship Id="rId3" Type="http://schemas.openxmlformats.org/officeDocument/2006/relationships/hyperlink" Target="https://www.teachingchannel.org/videos/preparing-students-for-tests" TargetMode="External"/><Relationship Id="rId7" Type="http://schemas.openxmlformats.org/officeDocument/2006/relationships/hyperlink" Target="https://www.teachingchannel.org/videos/bring-socratic-seminars-to-the-classroom" TargetMode="External"/><Relationship Id="rId2" Type="http://schemas.openxmlformats.org/officeDocument/2006/relationships/hyperlink" Target="https://www.teachingchannel.org/videos/passing-notes-teaching-strate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ingchannel.org/videos/teaching-geological-time" TargetMode="External"/><Relationship Id="rId5" Type="http://schemas.openxmlformats.org/officeDocument/2006/relationships/hyperlink" Target="https://www.teachingchannel.org/videos/common-core-collaborative-discussions" TargetMode="External"/><Relationship Id="rId4" Type="http://schemas.openxmlformats.org/officeDocument/2006/relationships/hyperlink" Target="https://www.teachingchannel.org/videos/technology-and-math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534400" cy="1828799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Part #2:</a:t>
            </a:r>
            <a:br>
              <a:rPr lang="en-US" sz="2400" dirty="0"/>
            </a:br>
            <a:r>
              <a:rPr lang="en-US" sz="2400" dirty="0"/>
              <a:t>4. Engaging Students in Cognitively Complex tasks Involving Hypothesis Generation and Testing, and </a:t>
            </a:r>
            <a:br>
              <a:rPr lang="en-US" sz="2400" dirty="0"/>
            </a:br>
            <a:r>
              <a:rPr lang="en-US" sz="2400" dirty="0"/>
              <a:t>5. Providing Resources and Guidance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971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Addressing Content</a:t>
            </a:r>
          </a:p>
          <a:p>
            <a:r>
              <a:rPr lang="en-US" sz="4800" dirty="0" smtClean="0"/>
              <a:t>Elements 4 &amp; 5</a:t>
            </a:r>
          </a:p>
          <a:p>
            <a:r>
              <a:rPr lang="en-US" sz="4800" dirty="0" smtClean="0"/>
              <a:t>Part #2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810000" y="6096000"/>
            <a:ext cx="4724400" cy="274320"/>
          </a:xfrm>
        </p:spPr>
        <p:txBody>
          <a:bodyPr/>
          <a:lstStyle/>
          <a:p>
            <a:r>
              <a:rPr lang="en-US" dirty="0" smtClean="0"/>
              <a:t>Robert Marzano, The Art and Science of Teaching, 2007</a:t>
            </a:r>
          </a:p>
          <a:p>
            <a:r>
              <a:rPr lang="en-US" dirty="0" smtClean="0"/>
              <a:t>                                  Martha Gough, PHS Reading Coach</a:t>
            </a:r>
          </a:p>
          <a:p>
            <a:r>
              <a:rPr lang="en-US" dirty="0" smtClean="0"/>
              <a:t>                            Professional Development Center Staff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Hypothesis generating is a form of “problem-based learning” where students work together to solve a problem. </a:t>
            </a:r>
          </a:p>
          <a:p>
            <a:r>
              <a:rPr lang="en-US" dirty="0" smtClean="0"/>
              <a:t>Hypothesis generating requires students to question and apply knowledge.</a:t>
            </a:r>
          </a:p>
          <a:p>
            <a:r>
              <a:rPr lang="en-US" dirty="0" smtClean="0"/>
              <a:t>Hypothesis generating is the working through process toward understanding the resolution of a problem.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0" y="5943600"/>
            <a:ext cx="3962400" cy="7315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“Hypothesis generating is making predictions and then trying to confirm of disconfirm those predictions.” </a:t>
            </a:r>
            <a:r>
              <a:rPr lang="en-US" i="1" dirty="0" smtClean="0"/>
              <a:t>(Marzano, 2007)</a:t>
            </a:r>
          </a:p>
          <a:p>
            <a:r>
              <a:rPr lang="en-US" dirty="0" smtClean="0"/>
              <a:t>Project learning with teacher guided activities that allow student to generate and test hypotheses are suggested.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5638800"/>
            <a:ext cx="4114800" cy="10363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Providing Resources and Guidance</a:t>
            </a:r>
            <a:br>
              <a:rPr lang="en-US" sz="3600" dirty="0" smtClean="0"/>
            </a:br>
            <a:r>
              <a:rPr lang="en-US" sz="3600" dirty="0" smtClean="0"/>
              <a:t>						Rubric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0700" indent="-457200"/>
            <a:r>
              <a:rPr lang="en-US" sz="4000" dirty="0" smtClean="0"/>
              <a:t>Circulates Around the Room available to students.</a:t>
            </a:r>
          </a:p>
          <a:p>
            <a:pPr marL="520700" indent="-457200"/>
            <a:r>
              <a:rPr lang="en-US" sz="4000" dirty="0" smtClean="0"/>
              <a:t>Interacts with Students During the Class.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43400" y="5791200"/>
            <a:ext cx="4212264" cy="2743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180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Providing Resources and Guidance</a:t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     -Rubric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Highly effective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Acts as a guide and resource provider as students engage in cognitively complex tasks and monitors the extent to which students request and use guidance and resources.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Effective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Acts as a guide and resource provider as students engage in and test cognitively complex tasks.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0" y="5943600"/>
            <a:ext cx="4114800" cy="7315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Providing </a:t>
            </a:r>
            <a:r>
              <a:rPr lang="en-US" sz="3600" dirty="0"/>
              <a:t>Resources </a:t>
            </a:r>
            <a:r>
              <a:rPr lang="en-US" sz="3600" dirty="0" smtClean="0"/>
              <a:t>and Guidance</a:t>
            </a:r>
            <a:br>
              <a:rPr lang="en-US" sz="3600" dirty="0" smtClean="0"/>
            </a:br>
            <a:r>
              <a:rPr lang="en-US" sz="3600" dirty="0" smtClean="0"/>
              <a:t>-Rubric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</a:t>
            </a:r>
          </a:p>
          <a:p>
            <a:pPr lvl="1"/>
            <a:r>
              <a:rPr lang="en-US" dirty="0" smtClean="0"/>
              <a:t>Uses strategy incorrectly or with parts missing.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Unsatisfactory</a:t>
            </a:r>
          </a:p>
          <a:p>
            <a:pPr lvl="1"/>
            <a:r>
              <a:rPr lang="en-US" dirty="0" smtClean="0"/>
              <a:t>Strategy was called for but not exhibited.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7467600" cy="762000"/>
          </a:xfrm>
        </p:spPr>
        <p:txBody>
          <a:bodyPr/>
          <a:lstStyle/>
          <a:p>
            <a:r>
              <a:rPr lang="en-US" dirty="0" smtClean="0"/>
              <a:t>Robert Marzano, The Art and Science of Teaching, 2007 </a:t>
            </a:r>
          </a:p>
          <a:p>
            <a:r>
              <a:rPr lang="en-US" dirty="0" smtClean="0"/>
              <a:t>Martha Gough, PHS Reading Coach 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Channel </a:t>
            </a:r>
            <a:br>
              <a:rPr lang="en-US" dirty="0" smtClean="0"/>
            </a:br>
            <a:r>
              <a:rPr lang="en-US" dirty="0" smtClean="0"/>
              <a:t>Resource Links - Elementary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Reading Like a Historian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Starch Lab Experiment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Teaching Fractions</a:t>
            </a:r>
            <a:endParaRPr lang="en-US" dirty="0"/>
          </a:p>
          <a:p>
            <a:r>
              <a:rPr lang="en-US" dirty="0" smtClean="0">
                <a:hlinkClick r:id="rId5"/>
              </a:rPr>
              <a:t>Environment Lesson Plans</a:t>
            </a:r>
            <a:endParaRPr lang="en-US" dirty="0"/>
          </a:p>
          <a:p>
            <a:r>
              <a:rPr lang="en-US" dirty="0" smtClean="0">
                <a:hlinkClick r:id="rId6"/>
              </a:rPr>
              <a:t>Analyzing Text as a Group</a:t>
            </a:r>
            <a:r>
              <a:rPr lang="en-US" dirty="0" smtClean="0"/>
              <a:t> </a:t>
            </a:r>
            <a:endParaRPr lang="en-US" sz="1400" dirty="0" smtClean="0"/>
          </a:p>
          <a:p>
            <a:pPr>
              <a:tabLst>
                <a:tab pos="288925" algn="l"/>
              </a:tabLst>
            </a:pPr>
            <a:endParaRPr lang="en-US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00600" y="5791200"/>
            <a:ext cx="3810000" cy="8839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03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Channel</a:t>
            </a:r>
            <a:br>
              <a:rPr lang="en-US" dirty="0" smtClean="0"/>
            </a:br>
            <a:r>
              <a:rPr lang="en-US" dirty="0" smtClean="0"/>
              <a:t>Resource Links – Middle/High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88925" algn="l"/>
              </a:tabLst>
            </a:pPr>
            <a:r>
              <a:rPr lang="en-US" dirty="0" smtClean="0">
                <a:hlinkClick r:id="rId2"/>
              </a:rPr>
              <a:t>Passing Notes Teaching Strategy</a:t>
            </a:r>
            <a:r>
              <a:rPr lang="en-US" dirty="0" smtClean="0"/>
              <a:t> </a:t>
            </a:r>
            <a:endParaRPr lang="en-US" dirty="0"/>
          </a:p>
          <a:p>
            <a:pPr>
              <a:tabLst>
                <a:tab pos="288925" algn="l"/>
              </a:tabLst>
            </a:pPr>
            <a:r>
              <a:rPr lang="en-US" dirty="0" smtClean="0">
                <a:hlinkClick r:id="rId3"/>
              </a:rPr>
              <a:t>Preparing Students for Tests</a:t>
            </a:r>
            <a:r>
              <a:rPr lang="en-US" dirty="0" smtClean="0"/>
              <a:t> </a:t>
            </a:r>
            <a:endParaRPr lang="en-US" dirty="0"/>
          </a:p>
          <a:p>
            <a:pPr>
              <a:tabLst>
                <a:tab pos="288925" algn="l"/>
              </a:tabLst>
            </a:pPr>
            <a:r>
              <a:rPr lang="en-US" dirty="0" smtClean="0">
                <a:hlinkClick r:id="rId4"/>
              </a:rPr>
              <a:t>Technology and Math</a:t>
            </a:r>
            <a:r>
              <a:rPr lang="en-US" dirty="0" smtClean="0"/>
              <a:t> </a:t>
            </a:r>
            <a:endParaRPr lang="en-US" dirty="0"/>
          </a:p>
          <a:p>
            <a:pPr>
              <a:tabLst>
                <a:tab pos="288925" algn="l"/>
              </a:tabLst>
            </a:pPr>
            <a:r>
              <a:rPr lang="en-US" dirty="0" smtClean="0">
                <a:hlinkClick r:id="rId5"/>
              </a:rPr>
              <a:t>Common Core Collaborative Discussions</a:t>
            </a:r>
            <a:endParaRPr lang="en-US" dirty="0"/>
          </a:p>
          <a:p>
            <a:pPr>
              <a:tabLst>
                <a:tab pos="288925" algn="l"/>
              </a:tabLst>
            </a:pPr>
            <a:r>
              <a:rPr lang="en-US" dirty="0" smtClean="0">
                <a:hlinkClick r:id="rId6"/>
              </a:rPr>
              <a:t>Teaching Geological Time</a:t>
            </a:r>
            <a:endParaRPr lang="en-US" dirty="0"/>
          </a:p>
          <a:p>
            <a:pPr>
              <a:tabLst>
                <a:tab pos="288925" algn="l"/>
              </a:tabLst>
            </a:pPr>
            <a:r>
              <a:rPr lang="en-US" dirty="0" smtClean="0">
                <a:hlinkClick r:id="rId7"/>
              </a:rPr>
              <a:t>Bringing Socratic Seminars to the Classroom</a:t>
            </a:r>
            <a:endParaRPr lang="en-US" dirty="0"/>
          </a:p>
          <a:p>
            <a:pPr>
              <a:tabLst>
                <a:tab pos="288925" algn="l"/>
              </a:tabLst>
            </a:pPr>
            <a:r>
              <a:rPr lang="en-US" dirty="0" smtClean="0">
                <a:hlinkClick r:id="rId8"/>
              </a:rPr>
              <a:t>Teaching About Textual Evidence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  <a:tabLst>
                <a:tab pos="288925" algn="l"/>
              </a:tabLst>
            </a:pPr>
            <a:endParaRPr lang="en-US" sz="1400" dirty="0" smtClean="0"/>
          </a:p>
          <a:p>
            <a:pPr marL="0" indent="0">
              <a:buNone/>
              <a:tabLst>
                <a:tab pos="288925" algn="l"/>
              </a:tabLst>
            </a:pPr>
            <a:endParaRPr lang="en-US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53000" y="5943600"/>
            <a:ext cx="3810000" cy="8839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 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99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Santa Rosa Video Resource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Elementary</a:t>
            </a:r>
          </a:p>
          <a:p>
            <a:pPr lvl="1"/>
            <a:r>
              <a:rPr lang="en-US" dirty="0" smtClean="0"/>
              <a:t>BRE Bennett Addressing Content Part II (</a:t>
            </a:r>
            <a:r>
              <a:rPr lang="en-US" dirty="0" err="1" smtClean="0"/>
              <a:t>wmv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HNP </a:t>
            </a:r>
            <a:r>
              <a:rPr lang="en-US" dirty="0"/>
              <a:t>Bailey Addressing Content Part </a:t>
            </a:r>
            <a:r>
              <a:rPr lang="en-US" dirty="0" smtClean="0"/>
              <a:t>II </a:t>
            </a:r>
            <a:r>
              <a:rPr lang="en-US" dirty="0"/>
              <a:t>(</a:t>
            </a:r>
            <a:r>
              <a:rPr lang="en-US" dirty="0" err="1"/>
              <a:t>wmv</a:t>
            </a:r>
            <a:r>
              <a:rPr lang="en-US" dirty="0"/>
              <a:t>)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/>
              <a:t>(Please note:  Links are coming, soon.)</a:t>
            </a:r>
            <a:endParaRPr lang="en-US" sz="2000" dirty="0"/>
          </a:p>
          <a:p>
            <a:r>
              <a:rPr lang="en-US" dirty="0" smtClean="0"/>
              <a:t>Middle/High</a:t>
            </a:r>
          </a:p>
          <a:p>
            <a:pPr lvl="1"/>
            <a:r>
              <a:rPr lang="en-US" dirty="0" smtClean="0"/>
              <a:t>GBH </a:t>
            </a:r>
            <a:r>
              <a:rPr lang="en-US" dirty="0"/>
              <a:t>Parker Addressing Content Part </a:t>
            </a:r>
            <a:r>
              <a:rPr lang="en-US" dirty="0" smtClean="0"/>
              <a:t>II </a:t>
            </a:r>
            <a:r>
              <a:rPr lang="en-US" dirty="0"/>
              <a:t>(</a:t>
            </a:r>
            <a:r>
              <a:rPr lang="en-US" dirty="0" err="1"/>
              <a:t>wmv</a:t>
            </a:r>
            <a:r>
              <a:rPr lang="en-US" dirty="0"/>
              <a:t>) </a:t>
            </a:r>
          </a:p>
          <a:p>
            <a:pPr lvl="1"/>
            <a:r>
              <a:rPr lang="en-US" smtClean="0"/>
              <a:t>HNM </a:t>
            </a:r>
            <a:r>
              <a:rPr lang="en-US" dirty="0" err="1"/>
              <a:t>Steigerwalt</a:t>
            </a:r>
            <a:r>
              <a:rPr lang="en-US" dirty="0"/>
              <a:t> Addressing Content Part II (</a:t>
            </a:r>
            <a:r>
              <a:rPr lang="en-US" dirty="0" err="1"/>
              <a:t>wmv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5867400"/>
            <a:ext cx="7391400" cy="807720"/>
          </a:xfrm>
        </p:spPr>
        <p:txBody>
          <a:bodyPr/>
          <a:lstStyle/>
          <a:p>
            <a:r>
              <a:rPr lang="en-US" dirty="0" smtClean="0"/>
              <a:t>Robert Marzano, The Art and Science of Teaching, 2007 </a:t>
            </a:r>
          </a:p>
          <a:p>
            <a:r>
              <a:rPr lang="en-US" dirty="0" smtClean="0"/>
              <a:t>Martha Gough, PHS Reading Coach 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Additional information may be found in </a:t>
            </a:r>
            <a:r>
              <a:rPr lang="en-US" i="1" dirty="0" smtClean="0"/>
              <a:t>The Art and Science of Teaching,  </a:t>
            </a:r>
            <a:r>
              <a:rPr lang="en-US" dirty="0" smtClean="0"/>
              <a:t>Marzano, 2007.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11480" lvl="1" indent="0" algn="ctr">
              <a:buNone/>
            </a:pPr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7391400" cy="731520"/>
          </a:xfrm>
        </p:spPr>
        <p:txBody>
          <a:bodyPr/>
          <a:lstStyle/>
          <a:p>
            <a:r>
              <a:rPr lang="en-US" dirty="0" smtClean="0"/>
              <a:t>Robert Marzano, The Art and Science of Teaching, 2007 </a:t>
            </a:r>
          </a:p>
          <a:p>
            <a:r>
              <a:rPr lang="en-US" dirty="0" smtClean="0"/>
              <a:t>Martha Gough, PHS Reading Coach 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will be able to understand  and apply research-based characteristics related to Addressing Content (Elements 4 &amp; 5) as they apply to the Teacher Observation/Evaluation Rubric.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943600"/>
            <a:ext cx="4495800" cy="731520"/>
          </a:xfrm>
        </p:spPr>
        <p:txBody>
          <a:bodyPr/>
          <a:lstStyle/>
          <a:p>
            <a:r>
              <a:rPr lang="en-US" dirty="0" smtClean="0"/>
              <a:t>Robert Marzano, The Art and Science of Teaching, 2007 </a:t>
            </a:r>
          </a:p>
          <a:p>
            <a:r>
              <a:rPr lang="en-US" dirty="0" smtClean="0"/>
              <a:t>Martha Gough, PHS Reading Coach 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219200"/>
          </a:xfrm>
        </p:spPr>
        <p:txBody>
          <a:bodyPr>
            <a:noAutofit/>
          </a:bodyPr>
          <a:lstStyle/>
          <a:p>
            <a:r>
              <a:rPr lang="en-US" sz="2400" dirty="0"/>
              <a:t>Element #4</a:t>
            </a:r>
            <a:br>
              <a:rPr lang="en-US" sz="2400" dirty="0"/>
            </a:br>
            <a:r>
              <a:rPr lang="en-US" sz="2400" dirty="0"/>
              <a:t>Engaging </a:t>
            </a:r>
            <a:r>
              <a:rPr lang="en-US" sz="2400" dirty="0" smtClean="0"/>
              <a:t>Students in Cognitively Complex </a:t>
            </a:r>
            <a:br>
              <a:rPr lang="en-US" sz="2400" dirty="0" smtClean="0"/>
            </a:br>
            <a:r>
              <a:rPr lang="en-US" sz="2400" dirty="0" smtClean="0"/>
              <a:t>Tasks Involving Hypothesis Generation and Testing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992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Engages students in cognitively complex tasks</a:t>
            </a:r>
          </a:p>
          <a:p>
            <a:r>
              <a:rPr lang="en-US" sz="4000" dirty="0" smtClean="0"/>
              <a:t>Students explain IP expectations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5791200"/>
            <a:ext cx="4114800" cy="8839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job of the classroom teacher to keep students engaged.</a:t>
            </a:r>
          </a:p>
          <a:p>
            <a:endParaRPr lang="en-US" dirty="0"/>
          </a:p>
          <a:p>
            <a:r>
              <a:rPr lang="en-US" dirty="0" smtClean="0"/>
              <a:t>Engaged students are those students that are consistently attending to the instructional activities occurring in the classroom.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67200" y="5791200"/>
            <a:ext cx="4419600" cy="8839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five areas that Marzano names that will help teachers increase student engagement:</a:t>
            </a:r>
          </a:p>
          <a:p>
            <a:r>
              <a:rPr lang="en-US" dirty="0" smtClean="0"/>
              <a:t>High energy</a:t>
            </a:r>
          </a:p>
          <a:p>
            <a:r>
              <a:rPr lang="en-US" dirty="0" smtClean="0"/>
              <a:t>Missing information</a:t>
            </a:r>
          </a:p>
          <a:p>
            <a:r>
              <a:rPr lang="en-US" dirty="0" smtClean="0"/>
              <a:t>The self-system</a:t>
            </a:r>
          </a:p>
          <a:p>
            <a:r>
              <a:rPr lang="en-US" dirty="0" smtClean="0"/>
              <a:t>Mild pressure</a:t>
            </a:r>
          </a:p>
          <a:p>
            <a:r>
              <a:rPr lang="en-US" dirty="0" smtClean="0"/>
              <a:t>Mild controversy and competition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43400" y="6019800"/>
            <a:ext cx="4343400" cy="76200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7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High Energy </a:t>
            </a:r>
            <a:r>
              <a:rPr lang="en-US" dirty="0" smtClean="0"/>
              <a:t>for engagement—physical activity to increase blood flow, pacing instruction, avoiding interruptions, teacher enthusiasm</a:t>
            </a:r>
          </a:p>
          <a:p>
            <a:r>
              <a:rPr lang="en-US" b="1" dirty="0" smtClean="0"/>
              <a:t>Missing Information </a:t>
            </a:r>
            <a:r>
              <a:rPr lang="en-US" dirty="0" smtClean="0"/>
              <a:t>for engagement—crossword puzzles, games</a:t>
            </a:r>
          </a:p>
          <a:p>
            <a:r>
              <a:rPr lang="en-US" b="1" dirty="0" smtClean="0"/>
              <a:t>The Self</a:t>
            </a:r>
            <a:r>
              <a:rPr lang="en-US" dirty="0" smtClean="0"/>
              <a:t> for engagement—incorporates how a student relates him/herself to the activities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95800" y="5791200"/>
            <a:ext cx="4343400" cy="8839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8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Mild Pressure</a:t>
            </a:r>
            <a:r>
              <a:rPr lang="en-US" dirty="0" smtClean="0"/>
              <a:t>—wait time focuses student attention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Mild Controversy and Competitio</a:t>
            </a:r>
            <a:r>
              <a:rPr lang="en-US" dirty="0" smtClean="0"/>
              <a:t>n—structured debate, competition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95800" y="5715000"/>
            <a:ext cx="4343400" cy="83820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1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Engaging Student in Cognitively Complex Tasks Involving Hypothesis Generation and Testing</a:t>
            </a:r>
            <a:br>
              <a:rPr lang="en-US" sz="2700" dirty="0" smtClean="0"/>
            </a:br>
            <a:r>
              <a:rPr lang="en-US" sz="2700" dirty="0" smtClean="0"/>
              <a:t>                                                                            Rubric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Highly Effective</a:t>
            </a:r>
          </a:p>
          <a:p>
            <a:pPr lvl="1"/>
            <a:r>
              <a:rPr lang="en-US" dirty="0" smtClean="0"/>
              <a:t>IP engages students in cognitively complex tasks (e.g. decision making, problem solving, experimental inquiry, investigation) and monitors the extent to which students are generating and testing hypothesis.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Effective</a:t>
            </a:r>
          </a:p>
          <a:p>
            <a:pPr lvl="1"/>
            <a:r>
              <a:rPr lang="en-US" dirty="0" smtClean="0"/>
              <a:t>Engages students in cognitively complex tasks (e.g. decision making, problem solving, experimental inquiry, investigation).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67200" y="5943600"/>
            <a:ext cx="4419600" cy="7315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9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Engaging Student in Cognitively Complex Tasks Involving Hypothesis Generation and </a:t>
            </a:r>
            <a:r>
              <a:rPr lang="en-US" sz="2800" dirty="0" smtClean="0"/>
              <a:t>Testing</a:t>
            </a:r>
            <a:br>
              <a:rPr lang="en-US" sz="2800" dirty="0" smtClean="0"/>
            </a:br>
            <a:r>
              <a:rPr lang="en-US" sz="2800" dirty="0" smtClean="0"/>
              <a:t>Rubric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Developing</a:t>
            </a:r>
          </a:p>
          <a:p>
            <a:pPr lvl="1"/>
            <a:r>
              <a:rPr lang="en-US" dirty="0" smtClean="0"/>
              <a:t>Uses strategy incorrectly or with parts missing</a:t>
            </a:r>
          </a:p>
          <a:p>
            <a:pPr lvl="1"/>
            <a:endParaRPr lang="en-US" dirty="0"/>
          </a:p>
          <a:p>
            <a:r>
              <a:rPr lang="en-US" dirty="0" smtClean="0"/>
              <a:t>Unsatisfactory</a:t>
            </a:r>
          </a:p>
          <a:p>
            <a:pPr lvl="1"/>
            <a:r>
              <a:rPr lang="en-US" dirty="0" smtClean="0"/>
              <a:t>Strategy was called for but not exhibited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24400" y="5638800"/>
            <a:ext cx="3962400" cy="1036320"/>
          </a:xfrm>
        </p:spPr>
        <p:txBody>
          <a:bodyPr/>
          <a:lstStyle/>
          <a:p>
            <a:r>
              <a:rPr lang="en-US" dirty="0" smtClean="0"/>
              <a:t>Robert Marzano, The Art and Science of Teaching Martha Gough, PHS Reading Coach</a:t>
            </a:r>
          </a:p>
          <a:p>
            <a:r>
              <a:rPr lang="en-US" dirty="0" smtClean="0"/>
              <a:t>Professional Development Center Staff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13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572</TotalTime>
  <Words>890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Foundry</vt:lpstr>
      <vt:lpstr>Part #2: 4. Engaging Students in Cognitively Complex tasks Involving Hypothesis Generation and Testing, and  5. Providing Resources and Guidance</vt:lpstr>
      <vt:lpstr>Learning Goal</vt:lpstr>
      <vt:lpstr>Element #4 Engaging Students in Cognitively Complex  Tasks Involving Hypothesis Generation and Testing</vt:lpstr>
      <vt:lpstr>What does the research say?</vt:lpstr>
      <vt:lpstr>What does the research say?</vt:lpstr>
      <vt:lpstr>What does the research say?</vt:lpstr>
      <vt:lpstr>What does the research say?</vt:lpstr>
      <vt:lpstr>                      Engaging Student in Cognitively Complex Tasks Involving Hypothesis Generation and Testing                                                                             Rubric </vt:lpstr>
      <vt:lpstr>Engaging Student in Cognitively Complex Tasks Involving Hypothesis Generation and Testing Rubric</vt:lpstr>
      <vt:lpstr>What does the research say?  </vt:lpstr>
      <vt:lpstr>What does the research say?</vt:lpstr>
      <vt:lpstr>Providing Resources and Guidance       Rubric</vt:lpstr>
      <vt:lpstr>Providing Resources and Guidance                                                   -Rubric</vt:lpstr>
      <vt:lpstr>Providing Resources and Guidance -Rubric</vt:lpstr>
      <vt:lpstr>Teaching Channel  Resource Links - Elementary</vt:lpstr>
      <vt:lpstr>Teaching Channel Resource Links – Middle/High</vt:lpstr>
      <vt:lpstr>Santa Rosa Video Resource Links</vt:lpstr>
      <vt:lpstr>PowerPoint Presentation</vt:lpstr>
    </vt:vector>
  </TitlesOfParts>
  <Company>Santa Rosa County District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Students in Small Groups to Practice and Deepen Knowledge</dc:title>
  <dc:creator>DPDefault</dc:creator>
  <cp:lastModifiedBy>Crawford, Susan</cp:lastModifiedBy>
  <cp:revision>55</cp:revision>
  <cp:lastPrinted>2013-02-21T13:39:22Z</cp:lastPrinted>
  <dcterms:created xsi:type="dcterms:W3CDTF">2012-10-03T14:10:14Z</dcterms:created>
  <dcterms:modified xsi:type="dcterms:W3CDTF">2013-06-12T14:39:54Z</dcterms:modified>
</cp:coreProperties>
</file>